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0" r:id="rId4"/>
    <p:sldId id="262" r:id="rId5"/>
    <p:sldId id="263" r:id="rId6"/>
    <p:sldId id="264" r:id="rId7"/>
    <p:sldId id="265" r:id="rId8"/>
    <p:sldId id="266" r:id="rId9"/>
    <p:sldId id="267" r:id="rId10"/>
    <p:sldId id="268" r:id="rId11"/>
    <p:sldId id="269" r:id="rId12"/>
    <p:sldId id="270" r:id="rId13"/>
    <p:sldId id="271" r:id="rId14"/>
    <p:sldId id="272" r:id="rId15"/>
    <p:sldId id="273"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en-US"/>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a:p>
        </p:txBody>
      </p:sp>
      <p:sp>
        <p:nvSpPr>
          <p:cNvPr id="4" name="عنصر نائب للتاريخ 3"/>
          <p:cNvSpPr>
            <a:spLocks noGrp="1"/>
          </p:cNvSpPr>
          <p:nvPr>
            <p:ph type="dt" sz="half" idx="10"/>
          </p:nvPr>
        </p:nvSpPr>
        <p:spPr/>
        <p:txBody>
          <a:bodyPr/>
          <a:lstStyle/>
          <a:p>
            <a:fld id="{569301A2-339A-4569-9E2E-36B372167126}" type="datetimeFigureOut">
              <a:rPr lang="en-US" smtClean="0"/>
              <a:t>6/12/2021</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324A4A64-42C9-46BB-8D4D-21E6F83A3514}" type="slidenum">
              <a:rPr lang="en-US" smtClean="0"/>
              <a:t>‹#›</a:t>
            </a:fld>
            <a:endParaRPr lang="en-US"/>
          </a:p>
        </p:txBody>
      </p:sp>
    </p:spTree>
    <p:extLst>
      <p:ext uri="{BB962C8B-B14F-4D97-AF65-F5344CB8AC3E}">
        <p14:creationId xmlns:p14="http://schemas.microsoft.com/office/powerpoint/2010/main" val="25011887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569301A2-339A-4569-9E2E-36B372167126}" type="datetimeFigureOut">
              <a:rPr lang="en-US" smtClean="0"/>
              <a:t>6/12/2021</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324A4A64-42C9-46BB-8D4D-21E6F83A3514}" type="slidenum">
              <a:rPr lang="en-US" smtClean="0"/>
              <a:t>‹#›</a:t>
            </a:fld>
            <a:endParaRPr lang="en-US"/>
          </a:p>
        </p:txBody>
      </p:sp>
    </p:spTree>
    <p:extLst>
      <p:ext uri="{BB962C8B-B14F-4D97-AF65-F5344CB8AC3E}">
        <p14:creationId xmlns:p14="http://schemas.microsoft.com/office/powerpoint/2010/main" val="13900856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569301A2-339A-4569-9E2E-36B372167126}" type="datetimeFigureOut">
              <a:rPr lang="en-US" smtClean="0"/>
              <a:t>6/12/2021</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324A4A64-42C9-46BB-8D4D-21E6F83A3514}" type="slidenum">
              <a:rPr lang="en-US" smtClean="0"/>
              <a:t>‹#›</a:t>
            </a:fld>
            <a:endParaRPr lang="en-US"/>
          </a:p>
        </p:txBody>
      </p:sp>
    </p:spTree>
    <p:extLst>
      <p:ext uri="{BB962C8B-B14F-4D97-AF65-F5344CB8AC3E}">
        <p14:creationId xmlns:p14="http://schemas.microsoft.com/office/powerpoint/2010/main" val="35307742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569301A2-339A-4569-9E2E-36B372167126}" type="datetimeFigureOut">
              <a:rPr lang="en-US" smtClean="0"/>
              <a:t>6/12/2021</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324A4A64-42C9-46BB-8D4D-21E6F83A3514}" type="slidenum">
              <a:rPr lang="en-US" smtClean="0"/>
              <a:t>‹#›</a:t>
            </a:fld>
            <a:endParaRPr lang="en-US"/>
          </a:p>
        </p:txBody>
      </p:sp>
    </p:spTree>
    <p:extLst>
      <p:ext uri="{BB962C8B-B14F-4D97-AF65-F5344CB8AC3E}">
        <p14:creationId xmlns:p14="http://schemas.microsoft.com/office/powerpoint/2010/main" val="17048303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l">
              <a:defRPr sz="4000" b="1" cap="all"/>
            </a:lvl1p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569301A2-339A-4569-9E2E-36B372167126}" type="datetimeFigureOut">
              <a:rPr lang="en-US" smtClean="0"/>
              <a:t>6/12/2021</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324A4A64-42C9-46BB-8D4D-21E6F83A3514}" type="slidenum">
              <a:rPr lang="en-US" smtClean="0"/>
              <a:t>‹#›</a:t>
            </a:fld>
            <a:endParaRPr lang="en-US"/>
          </a:p>
        </p:txBody>
      </p:sp>
    </p:spTree>
    <p:extLst>
      <p:ext uri="{BB962C8B-B14F-4D97-AF65-F5344CB8AC3E}">
        <p14:creationId xmlns:p14="http://schemas.microsoft.com/office/powerpoint/2010/main" val="31644055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تاريخ 4"/>
          <p:cNvSpPr>
            <a:spLocks noGrp="1"/>
          </p:cNvSpPr>
          <p:nvPr>
            <p:ph type="dt" sz="half" idx="10"/>
          </p:nvPr>
        </p:nvSpPr>
        <p:spPr/>
        <p:txBody>
          <a:bodyPr/>
          <a:lstStyle/>
          <a:p>
            <a:fld id="{569301A2-339A-4569-9E2E-36B372167126}" type="datetimeFigureOut">
              <a:rPr lang="en-US" smtClean="0"/>
              <a:t>6/12/2021</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324A4A64-42C9-46BB-8D4D-21E6F83A3514}" type="slidenum">
              <a:rPr lang="en-US" smtClean="0"/>
              <a:t>‹#›</a:t>
            </a:fld>
            <a:endParaRPr lang="en-US"/>
          </a:p>
        </p:txBody>
      </p:sp>
    </p:spTree>
    <p:extLst>
      <p:ext uri="{BB962C8B-B14F-4D97-AF65-F5344CB8AC3E}">
        <p14:creationId xmlns:p14="http://schemas.microsoft.com/office/powerpoint/2010/main" val="42538316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7" name="عنصر نائب للتاريخ 6"/>
          <p:cNvSpPr>
            <a:spLocks noGrp="1"/>
          </p:cNvSpPr>
          <p:nvPr>
            <p:ph type="dt" sz="half" idx="10"/>
          </p:nvPr>
        </p:nvSpPr>
        <p:spPr/>
        <p:txBody>
          <a:bodyPr/>
          <a:lstStyle/>
          <a:p>
            <a:fld id="{569301A2-339A-4569-9E2E-36B372167126}" type="datetimeFigureOut">
              <a:rPr lang="en-US" smtClean="0"/>
              <a:t>6/12/2021</a:t>
            </a:fld>
            <a:endParaRPr lang="en-US"/>
          </a:p>
        </p:txBody>
      </p:sp>
      <p:sp>
        <p:nvSpPr>
          <p:cNvPr id="8" name="عنصر نائب للتذييل 7"/>
          <p:cNvSpPr>
            <a:spLocks noGrp="1"/>
          </p:cNvSpPr>
          <p:nvPr>
            <p:ph type="ftr" sz="quarter" idx="11"/>
          </p:nvPr>
        </p:nvSpPr>
        <p:spPr/>
        <p:txBody>
          <a:bodyPr/>
          <a:lstStyle/>
          <a:p>
            <a:endParaRPr lang="en-US"/>
          </a:p>
        </p:txBody>
      </p:sp>
      <p:sp>
        <p:nvSpPr>
          <p:cNvPr id="9" name="عنصر نائب لرقم الشريحة 8"/>
          <p:cNvSpPr>
            <a:spLocks noGrp="1"/>
          </p:cNvSpPr>
          <p:nvPr>
            <p:ph type="sldNum" sz="quarter" idx="12"/>
          </p:nvPr>
        </p:nvSpPr>
        <p:spPr/>
        <p:txBody>
          <a:bodyPr/>
          <a:lstStyle/>
          <a:p>
            <a:fld id="{324A4A64-42C9-46BB-8D4D-21E6F83A3514}" type="slidenum">
              <a:rPr lang="en-US" smtClean="0"/>
              <a:t>‹#›</a:t>
            </a:fld>
            <a:endParaRPr lang="en-US"/>
          </a:p>
        </p:txBody>
      </p:sp>
    </p:spTree>
    <p:extLst>
      <p:ext uri="{BB962C8B-B14F-4D97-AF65-F5344CB8AC3E}">
        <p14:creationId xmlns:p14="http://schemas.microsoft.com/office/powerpoint/2010/main" val="34125689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تاريخ 2"/>
          <p:cNvSpPr>
            <a:spLocks noGrp="1"/>
          </p:cNvSpPr>
          <p:nvPr>
            <p:ph type="dt" sz="half" idx="10"/>
          </p:nvPr>
        </p:nvSpPr>
        <p:spPr/>
        <p:txBody>
          <a:bodyPr/>
          <a:lstStyle/>
          <a:p>
            <a:fld id="{569301A2-339A-4569-9E2E-36B372167126}" type="datetimeFigureOut">
              <a:rPr lang="en-US" smtClean="0"/>
              <a:t>6/12/2021</a:t>
            </a:fld>
            <a:endParaRPr lang="en-US"/>
          </a:p>
        </p:txBody>
      </p:sp>
      <p:sp>
        <p:nvSpPr>
          <p:cNvPr id="4" name="عنصر نائب للتذييل 3"/>
          <p:cNvSpPr>
            <a:spLocks noGrp="1"/>
          </p:cNvSpPr>
          <p:nvPr>
            <p:ph type="ftr" sz="quarter" idx="11"/>
          </p:nvPr>
        </p:nvSpPr>
        <p:spPr/>
        <p:txBody>
          <a:bodyPr/>
          <a:lstStyle/>
          <a:p>
            <a:endParaRPr lang="en-US"/>
          </a:p>
        </p:txBody>
      </p:sp>
      <p:sp>
        <p:nvSpPr>
          <p:cNvPr id="5" name="عنصر نائب لرقم الشريحة 4"/>
          <p:cNvSpPr>
            <a:spLocks noGrp="1"/>
          </p:cNvSpPr>
          <p:nvPr>
            <p:ph type="sldNum" sz="quarter" idx="12"/>
          </p:nvPr>
        </p:nvSpPr>
        <p:spPr/>
        <p:txBody>
          <a:bodyPr/>
          <a:lstStyle/>
          <a:p>
            <a:fld id="{324A4A64-42C9-46BB-8D4D-21E6F83A3514}" type="slidenum">
              <a:rPr lang="en-US" smtClean="0"/>
              <a:t>‹#›</a:t>
            </a:fld>
            <a:endParaRPr lang="en-US"/>
          </a:p>
        </p:txBody>
      </p:sp>
    </p:spTree>
    <p:extLst>
      <p:ext uri="{BB962C8B-B14F-4D97-AF65-F5344CB8AC3E}">
        <p14:creationId xmlns:p14="http://schemas.microsoft.com/office/powerpoint/2010/main" val="5918011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569301A2-339A-4569-9E2E-36B372167126}" type="datetimeFigureOut">
              <a:rPr lang="en-US" smtClean="0"/>
              <a:t>6/12/2021</a:t>
            </a:fld>
            <a:endParaRPr lang="en-US"/>
          </a:p>
        </p:txBody>
      </p:sp>
      <p:sp>
        <p:nvSpPr>
          <p:cNvPr id="3" name="عنصر نائب للتذييل 2"/>
          <p:cNvSpPr>
            <a:spLocks noGrp="1"/>
          </p:cNvSpPr>
          <p:nvPr>
            <p:ph type="ftr" sz="quarter" idx="11"/>
          </p:nvPr>
        </p:nvSpPr>
        <p:spPr/>
        <p:txBody>
          <a:bodyPr/>
          <a:lstStyle/>
          <a:p>
            <a:endParaRPr lang="en-US"/>
          </a:p>
        </p:txBody>
      </p:sp>
      <p:sp>
        <p:nvSpPr>
          <p:cNvPr id="4" name="عنصر نائب لرقم الشريحة 3"/>
          <p:cNvSpPr>
            <a:spLocks noGrp="1"/>
          </p:cNvSpPr>
          <p:nvPr>
            <p:ph type="sldNum" sz="quarter" idx="12"/>
          </p:nvPr>
        </p:nvSpPr>
        <p:spPr/>
        <p:txBody>
          <a:bodyPr/>
          <a:lstStyle/>
          <a:p>
            <a:fld id="{324A4A64-42C9-46BB-8D4D-21E6F83A3514}" type="slidenum">
              <a:rPr lang="en-US" smtClean="0"/>
              <a:t>‹#›</a:t>
            </a:fld>
            <a:endParaRPr lang="en-US"/>
          </a:p>
        </p:txBody>
      </p:sp>
    </p:spTree>
    <p:extLst>
      <p:ext uri="{BB962C8B-B14F-4D97-AF65-F5344CB8AC3E}">
        <p14:creationId xmlns:p14="http://schemas.microsoft.com/office/powerpoint/2010/main" val="13003321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l">
              <a:defRPr sz="2000" b="1"/>
            </a:lvl1pPr>
          </a:lstStyle>
          <a:p>
            <a:r>
              <a:rPr lang="ar-SA" smtClean="0"/>
              <a:t>انقر لتحرير نمط العنوان الرئيسي</a:t>
            </a:r>
            <a:endParaRPr lang="en-US"/>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569301A2-339A-4569-9E2E-36B372167126}" type="datetimeFigureOut">
              <a:rPr lang="en-US" smtClean="0"/>
              <a:t>6/12/2021</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324A4A64-42C9-46BB-8D4D-21E6F83A3514}" type="slidenum">
              <a:rPr lang="en-US" smtClean="0"/>
              <a:t>‹#›</a:t>
            </a:fld>
            <a:endParaRPr lang="en-US"/>
          </a:p>
        </p:txBody>
      </p:sp>
    </p:spTree>
    <p:extLst>
      <p:ext uri="{BB962C8B-B14F-4D97-AF65-F5344CB8AC3E}">
        <p14:creationId xmlns:p14="http://schemas.microsoft.com/office/powerpoint/2010/main" val="10565571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l">
              <a:defRPr sz="2000" b="1"/>
            </a:lvl1pPr>
          </a:lstStyle>
          <a:p>
            <a:r>
              <a:rPr lang="ar-SA" smtClean="0"/>
              <a:t>انقر لتحرير نمط العنوان الرئيسي</a:t>
            </a:r>
            <a:endParaRPr lang="en-US"/>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569301A2-339A-4569-9E2E-36B372167126}" type="datetimeFigureOut">
              <a:rPr lang="en-US" smtClean="0"/>
              <a:t>6/12/2021</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324A4A64-42C9-46BB-8D4D-21E6F83A3514}" type="slidenum">
              <a:rPr lang="en-US" smtClean="0"/>
              <a:t>‹#›</a:t>
            </a:fld>
            <a:endParaRPr lang="en-US"/>
          </a:p>
        </p:txBody>
      </p:sp>
    </p:spTree>
    <p:extLst>
      <p:ext uri="{BB962C8B-B14F-4D97-AF65-F5344CB8AC3E}">
        <p14:creationId xmlns:p14="http://schemas.microsoft.com/office/powerpoint/2010/main" val="17337394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69301A2-339A-4569-9E2E-36B372167126}" type="datetimeFigureOut">
              <a:rPr lang="en-US" smtClean="0"/>
              <a:t>6/12/2021</a:t>
            </a:fld>
            <a:endParaRPr lang="en-US"/>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عنصر نائب لرقم الشريحة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24A4A64-42C9-46BB-8D4D-21E6F83A3514}" type="slidenum">
              <a:rPr lang="en-US" smtClean="0"/>
              <a:t>‹#›</a:t>
            </a:fld>
            <a:endParaRPr lang="en-US"/>
          </a:p>
        </p:txBody>
      </p:sp>
    </p:spTree>
    <p:extLst>
      <p:ext uri="{BB962C8B-B14F-4D97-AF65-F5344CB8AC3E}">
        <p14:creationId xmlns:p14="http://schemas.microsoft.com/office/powerpoint/2010/main" val="315456557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201153" y="476672"/>
            <a:ext cx="8691327" cy="1152127"/>
          </a:xfrm>
        </p:spPr>
        <p:txBody>
          <a:bodyPr>
            <a:normAutofit/>
          </a:bodyPr>
          <a:lstStyle/>
          <a:p>
            <a:pPr algn="r"/>
            <a:r>
              <a:rPr lang="en-US" sz="2000" dirty="0" smtClean="0">
                <a:solidFill>
                  <a:srgbClr val="FF0000"/>
                </a:solidFill>
              </a:rPr>
              <a:t>Cooling systems in electric power plants </a:t>
            </a:r>
            <a:r>
              <a:rPr lang="ar-SA" sz="2000" dirty="0" smtClean="0">
                <a:solidFill>
                  <a:srgbClr val="FF0000"/>
                </a:solidFill>
              </a:rPr>
              <a:t>نظم التبريد في  محطات  توليد الطاقة الكهربائية:</a:t>
            </a:r>
            <a:endParaRPr lang="en-US" sz="2000" dirty="0">
              <a:solidFill>
                <a:srgbClr val="FF0000"/>
              </a:solidFill>
            </a:endParaRPr>
          </a:p>
        </p:txBody>
      </p:sp>
      <p:sp>
        <p:nvSpPr>
          <p:cNvPr id="3" name="عنوان فرعي 2"/>
          <p:cNvSpPr>
            <a:spLocks noGrp="1"/>
          </p:cNvSpPr>
          <p:nvPr>
            <p:ph type="subTitle" idx="1"/>
          </p:nvPr>
        </p:nvSpPr>
        <p:spPr>
          <a:xfrm>
            <a:off x="755576" y="1628800"/>
            <a:ext cx="7632848" cy="4464496"/>
          </a:xfrm>
        </p:spPr>
        <p:txBody>
          <a:bodyPr>
            <a:normAutofit fontScale="77500" lnSpcReduction="20000"/>
          </a:bodyPr>
          <a:lstStyle/>
          <a:p>
            <a:pPr>
              <a:lnSpc>
                <a:spcPct val="170000"/>
              </a:lnSpc>
            </a:pPr>
            <a:r>
              <a:rPr lang="ar-SA" dirty="0" smtClean="0">
                <a:solidFill>
                  <a:schemeClr val="tx1"/>
                </a:solidFill>
              </a:rPr>
              <a:t>توجد </a:t>
            </a:r>
            <a:r>
              <a:rPr lang="ar-SA" dirty="0">
                <a:solidFill>
                  <a:schemeClr val="tx1"/>
                </a:solidFill>
              </a:rPr>
              <a:t>عدة اعتبارات  عند اتخاذ قرار بشأن نظم التبريد التي  يمكن ان تعتمدها المحطة </a:t>
            </a:r>
            <a:r>
              <a:rPr lang="ar-SA" dirty="0" smtClean="0">
                <a:solidFill>
                  <a:schemeClr val="tx1"/>
                </a:solidFill>
              </a:rPr>
              <a:t>وهذ</a:t>
            </a:r>
            <a:r>
              <a:rPr lang="ar-IQ" dirty="0" smtClean="0">
                <a:solidFill>
                  <a:schemeClr val="tx1"/>
                </a:solidFill>
              </a:rPr>
              <a:t>ه</a:t>
            </a:r>
            <a:r>
              <a:rPr lang="ar-SA" dirty="0" smtClean="0">
                <a:solidFill>
                  <a:schemeClr val="tx1"/>
                </a:solidFill>
              </a:rPr>
              <a:t> </a:t>
            </a:r>
            <a:r>
              <a:rPr lang="ar-IQ" dirty="0">
                <a:solidFill>
                  <a:schemeClr val="tx1"/>
                </a:solidFill>
              </a:rPr>
              <a:t>ا</a:t>
            </a:r>
            <a:r>
              <a:rPr lang="ar-SA" dirty="0" smtClean="0">
                <a:solidFill>
                  <a:schemeClr val="tx1"/>
                </a:solidFill>
              </a:rPr>
              <a:t>لاعتبارات </a:t>
            </a:r>
            <a:r>
              <a:rPr lang="ar-SA" dirty="0">
                <a:solidFill>
                  <a:schemeClr val="tx1"/>
                </a:solidFill>
              </a:rPr>
              <a:t>مرتبطة بالعامل الاقتصادي وموقع المحطة وصرامة التشريعات  البيئية  ومن </a:t>
            </a:r>
            <a:r>
              <a:rPr lang="ar-SA" dirty="0" smtClean="0">
                <a:solidFill>
                  <a:schemeClr val="tx1"/>
                </a:solidFill>
              </a:rPr>
              <a:t>هذ</a:t>
            </a:r>
            <a:r>
              <a:rPr lang="ar-IQ" dirty="0" smtClean="0">
                <a:solidFill>
                  <a:schemeClr val="tx1"/>
                </a:solidFill>
              </a:rPr>
              <a:t>ه</a:t>
            </a:r>
            <a:r>
              <a:rPr lang="ar-SA" dirty="0" smtClean="0">
                <a:solidFill>
                  <a:schemeClr val="tx1"/>
                </a:solidFill>
              </a:rPr>
              <a:t> </a:t>
            </a:r>
            <a:r>
              <a:rPr lang="ar-SA" dirty="0">
                <a:solidFill>
                  <a:schemeClr val="tx1"/>
                </a:solidFill>
              </a:rPr>
              <a:t>النظم الشائعة:-</a:t>
            </a:r>
            <a:r>
              <a:rPr lang="en-US" b="1" dirty="0">
                <a:solidFill>
                  <a:schemeClr val="tx1"/>
                </a:solidFill>
              </a:rPr>
              <a:t>  </a:t>
            </a:r>
            <a:endParaRPr lang="en-US" dirty="0">
              <a:solidFill>
                <a:schemeClr val="tx1"/>
              </a:solidFill>
            </a:endParaRPr>
          </a:p>
          <a:p>
            <a:pPr>
              <a:lnSpc>
                <a:spcPct val="170000"/>
              </a:lnSpc>
            </a:pPr>
            <a:r>
              <a:rPr lang="en-US" dirty="0">
                <a:solidFill>
                  <a:srgbClr val="FF0000"/>
                </a:solidFill>
              </a:rPr>
              <a:t>open system</a:t>
            </a:r>
            <a:r>
              <a:rPr lang="en-US" b="1" dirty="0" smtClean="0">
                <a:solidFill>
                  <a:srgbClr val="FF0000"/>
                </a:solidFill>
              </a:rPr>
              <a:t>   </a:t>
            </a:r>
            <a:r>
              <a:rPr lang="ar-SA" dirty="0">
                <a:solidFill>
                  <a:srgbClr val="FF0000"/>
                </a:solidFill>
              </a:rPr>
              <a:t>النظام </a:t>
            </a:r>
            <a:r>
              <a:rPr lang="ar-SA" dirty="0" smtClean="0">
                <a:solidFill>
                  <a:srgbClr val="FF0000"/>
                </a:solidFill>
              </a:rPr>
              <a:t>المفتوح</a:t>
            </a:r>
            <a:r>
              <a:rPr lang="en-US" dirty="0" smtClean="0">
                <a:solidFill>
                  <a:srgbClr val="FF0000"/>
                </a:solidFill>
              </a:rPr>
              <a:t> :1</a:t>
            </a:r>
            <a:r>
              <a:rPr lang="ar-SA" dirty="0" smtClean="0">
                <a:solidFill>
                  <a:srgbClr val="FF0000"/>
                </a:solidFill>
              </a:rPr>
              <a:t> </a:t>
            </a:r>
            <a:endParaRPr lang="en-US" dirty="0">
              <a:solidFill>
                <a:srgbClr val="FF0000"/>
              </a:solidFill>
            </a:endParaRPr>
          </a:p>
          <a:p>
            <a:pPr>
              <a:lnSpc>
                <a:spcPct val="170000"/>
              </a:lnSpc>
            </a:pPr>
            <a:r>
              <a:rPr lang="ar-SA" dirty="0">
                <a:solidFill>
                  <a:schemeClr val="tx1"/>
                </a:solidFill>
              </a:rPr>
              <a:t>يستخدم الماء المسحوب من المصدر المائي  لمرة واحدة للتبريد  ثم يعاد الى المصدر وقد يبرد الماء قليلا بواسطة بركة قبل إعادته الى المصدر المائي.</a:t>
            </a:r>
            <a:endParaRPr lang="en-US" dirty="0">
              <a:solidFill>
                <a:schemeClr val="tx1"/>
              </a:solidFill>
            </a:endParaRPr>
          </a:p>
        </p:txBody>
      </p:sp>
    </p:spTree>
    <p:extLst>
      <p:ext uri="{BB962C8B-B14F-4D97-AF65-F5344CB8AC3E}">
        <p14:creationId xmlns:p14="http://schemas.microsoft.com/office/powerpoint/2010/main" val="32256551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404665"/>
            <a:ext cx="7772400" cy="1224136"/>
          </a:xfrm>
        </p:spPr>
        <p:txBody>
          <a:bodyPr>
            <a:normAutofit fontScale="90000"/>
          </a:bodyPr>
          <a:lstStyle/>
          <a:p>
            <a:r>
              <a:rPr lang="ar-SA" sz="3600" dirty="0">
                <a:solidFill>
                  <a:srgbClr val="FF0000"/>
                </a:solidFill>
              </a:rPr>
              <a:t>ثالثا: فقدان التنوع البيولوجي</a:t>
            </a:r>
            <a:r>
              <a:rPr lang="ar-SA" sz="3600" dirty="0">
                <a:solidFill>
                  <a:schemeClr val="accent6"/>
                </a:solidFill>
              </a:rPr>
              <a:t>:</a:t>
            </a:r>
            <a:r>
              <a:rPr lang="en-US" dirty="0"/>
              <a:t/>
            </a:r>
            <a:br>
              <a:rPr lang="en-US" dirty="0"/>
            </a:br>
            <a:endParaRPr lang="en-US" dirty="0"/>
          </a:p>
        </p:txBody>
      </p:sp>
      <p:sp>
        <p:nvSpPr>
          <p:cNvPr id="3" name="عنوان فرعي 2"/>
          <p:cNvSpPr>
            <a:spLocks noGrp="1"/>
          </p:cNvSpPr>
          <p:nvPr>
            <p:ph type="subTitle" idx="1"/>
          </p:nvPr>
        </p:nvSpPr>
        <p:spPr>
          <a:xfrm>
            <a:off x="827584" y="1196752"/>
            <a:ext cx="7624936" cy="5184576"/>
          </a:xfrm>
        </p:spPr>
        <p:txBody>
          <a:bodyPr>
            <a:normAutofit lnSpcReduction="10000"/>
          </a:bodyPr>
          <a:lstStyle/>
          <a:p>
            <a:pPr algn="r">
              <a:lnSpc>
                <a:spcPct val="150000"/>
              </a:lnSpc>
            </a:pPr>
            <a:r>
              <a:rPr lang="ar-SA" dirty="0">
                <a:solidFill>
                  <a:schemeClr val="tx1"/>
                </a:solidFill>
              </a:rPr>
              <a:t> قد يسبب </a:t>
            </a:r>
            <a:r>
              <a:rPr lang="ar-IQ" dirty="0" smtClean="0">
                <a:solidFill>
                  <a:schemeClr val="tx1"/>
                </a:solidFill>
              </a:rPr>
              <a:t>التلوث الحراري خللا</a:t>
            </a:r>
            <a:r>
              <a:rPr lang="ar-SA" dirty="0" smtClean="0">
                <a:solidFill>
                  <a:schemeClr val="tx1"/>
                </a:solidFill>
              </a:rPr>
              <a:t> </a:t>
            </a:r>
            <a:r>
              <a:rPr lang="ar-SA" dirty="0">
                <a:solidFill>
                  <a:schemeClr val="tx1"/>
                </a:solidFill>
              </a:rPr>
              <a:t>في النشاط البيولوجي </a:t>
            </a:r>
            <a:r>
              <a:rPr lang="ar-IQ" dirty="0" smtClean="0">
                <a:solidFill>
                  <a:schemeClr val="tx1"/>
                </a:solidFill>
              </a:rPr>
              <a:t>وهذا يقود الى </a:t>
            </a:r>
            <a:r>
              <a:rPr lang="ar-SA" dirty="0" smtClean="0">
                <a:solidFill>
                  <a:schemeClr val="tx1"/>
                </a:solidFill>
              </a:rPr>
              <a:t>خسارة </a:t>
            </a:r>
            <a:r>
              <a:rPr lang="ar-SA" dirty="0">
                <a:solidFill>
                  <a:schemeClr val="tx1"/>
                </a:solidFill>
              </a:rPr>
              <a:t>كبيرة في التنوع البيولوجي، قد تتسبب التغيرات في البيئة في تحويل بعض أنواع الكائنات الحية قاعدتها إلى مكان آخر بينما قد يكون هناك عدد كبير من الأنواع التي قد تتحول بسبب المياه الدافئة، وقد يكون للكائنات الحية التي يمكن أن تتكيف بسهولة ميزة على الكائنات الحية التي لا تستخدم درجات الحرارة الأكثر دفئًا</a:t>
            </a:r>
            <a:endParaRPr lang="en-US" dirty="0">
              <a:solidFill>
                <a:schemeClr val="tx1"/>
              </a:solidFill>
            </a:endParaRPr>
          </a:p>
          <a:p>
            <a:pPr algn="r">
              <a:lnSpc>
                <a:spcPct val="150000"/>
              </a:lnSpc>
            </a:pPr>
            <a:endParaRPr lang="en-US" dirty="0">
              <a:solidFill>
                <a:schemeClr val="tx1"/>
              </a:solidFill>
            </a:endParaRPr>
          </a:p>
        </p:txBody>
      </p:sp>
    </p:spTree>
    <p:extLst>
      <p:ext uri="{BB962C8B-B14F-4D97-AF65-F5344CB8AC3E}">
        <p14:creationId xmlns:p14="http://schemas.microsoft.com/office/powerpoint/2010/main" val="6535134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188641"/>
            <a:ext cx="7772400" cy="936104"/>
          </a:xfrm>
        </p:spPr>
        <p:txBody>
          <a:bodyPr>
            <a:normAutofit fontScale="90000"/>
          </a:bodyPr>
          <a:lstStyle/>
          <a:p>
            <a:r>
              <a:rPr lang="ar-SA" sz="3200" dirty="0">
                <a:solidFill>
                  <a:srgbClr val="FF0000"/>
                </a:solidFill>
              </a:rPr>
              <a:t>رابعا: يؤثر على النظم الإنجابية </a:t>
            </a:r>
            <a:r>
              <a:rPr lang="en-US" sz="3200" dirty="0">
                <a:solidFill>
                  <a:schemeClr val="accent6"/>
                </a:solidFill>
              </a:rPr>
              <a:t/>
            </a:r>
            <a:br>
              <a:rPr lang="en-US" sz="3200" dirty="0">
                <a:solidFill>
                  <a:schemeClr val="accent6"/>
                </a:solidFill>
              </a:rPr>
            </a:br>
            <a:endParaRPr lang="en-US" sz="3200" dirty="0">
              <a:solidFill>
                <a:schemeClr val="accent6"/>
              </a:solidFill>
            </a:endParaRPr>
          </a:p>
        </p:txBody>
      </p:sp>
      <p:sp>
        <p:nvSpPr>
          <p:cNvPr id="3" name="عنوان فرعي 2"/>
          <p:cNvSpPr>
            <a:spLocks noGrp="1"/>
          </p:cNvSpPr>
          <p:nvPr>
            <p:ph type="subTitle" idx="1"/>
          </p:nvPr>
        </p:nvSpPr>
        <p:spPr>
          <a:xfrm>
            <a:off x="395536" y="1268760"/>
            <a:ext cx="8128992" cy="5112568"/>
          </a:xfrm>
        </p:spPr>
        <p:txBody>
          <a:bodyPr/>
          <a:lstStyle/>
          <a:p>
            <a:r>
              <a:rPr lang="ar-SA" dirty="0">
                <a:solidFill>
                  <a:schemeClr val="tx1"/>
                </a:solidFill>
              </a:rPr>
              <a:t>يمكن أن يحدث توقف كبير في تكاثر الحياة البرية البحرية (على الرغم من أن هذا قد يكون صحيحًا، حيث يمكن أن يحدث التكاثر بين الأسماك، ولكن احتمال حدوث عيوب في المواليد حديثي الولادة أعلى بكثير)، إذ يحدث هذا بسبب زيادة درجات الحرارة، حيث يمكن أن يحدث التكاثر في نطاق معين من درجات الحرارة ويمكن أن تؤدي درجة الحرارة المفرطة إلى إفراز بويضات غير ناضجة أو يمكن أن تمنع التطور الطبيعي لمجموعات معينة.</a:t>
            </a:r>
            <a:endParaRPr lang="en-US" dirty="0">
              <a:solidFill>
                <a:schemeClr val="tx1"/>
              </a:solidFill>
            </a:endParaRPr>
          </a:p>
          <a:p>
            <a:r>
              <a:rPr lang="ar-SA" dirty="0">
                <a:solidFill>
                  <a:schemeClr val="tx1"/>
                </a:solidFill>
              </a:rPr>
              <a:t>ويؤثر على العمليات الأيضية للأحياء المائية، مما يقلل من نشاطها، وبالتالي إلى موتها المبكر</a:t>
            </a:r>
            <a:endParaRPr lang="en-US" dirty="0">
              <a:solidFill>
                <a:schemeClr val="tx1"/>
              </a:solidFill>
            </a:endParaRPr>
          </a:p>
        </p:txBody>
      </p:sp>
    </p:spTree>
    <p:extLst>
      <p:ext uri="{BB962C8B-B14F-4D97-AF65-F5344CB8AC3E}">
        <p14:creationId xmlns:p14="http://schemas.microsoft.com/office/powerpoint/2010/main" val="4186716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683568" y="476672"/>
            <a:ext cx="7992888" cy="5688632"/>
          </a:xfrm>
        </p:spPr>
        <p:txBody>
          <a:bodyPr>
            <a:normAutofit lnSpcReduction="10000"/>
          </a:bodyPr>
          <a:lstStyle/>
          <a:p>
            <a:pPr algn="r">
              <a:lnSpc>
                <a:spcPct val="150000"/>
              </a:lnSpc>
            </a:pPr>
            <a:r>
              <a:rPr lang="ar-SA" dirty="0">
                <a:solidFill>
                  <a:schemeClr val="tx1"/>
                </a:solidFill>
              </a:rPr>
              <a:t>اذ تقل كمية الأسماك في الأنهار الملوثة، وخاصة إذا زادت درجة حرارة الماء عند المصب على 50 درجة مئوية.. ومن الأمثلة الدراماتيكية التي يمكننا أن نضربها عما يمكن أن يذهب إليه التلوث الحراري، أن بعض أنهار أمريكا الشمالية وصلت حرارتها إلى أكثر من درجة الغليان أكثر من مرة. وهذا ما يؤدي إلى انعدام الحياة فيها تماماً. ومن الأسماك التي تتأثر جداً بالتلوث الحراري للماء مهما كان طفيفاً، أسماك </a:t>
            </a:r>
            <a:r>
              <a:rPr lang="ar-SA" dirty="0" smtClean="0">
                <a:solidFill>
                  <a:schemeClr val="tx1"/>
                </a:solidFill>
              </a:rPr>
              <a:t>السلمون</a:t>
            </a:r>
            <a:r>
              <a:rPr lang="ar-SA" dirty="0">
                <a:solidFill>
                  <a:schemeClr val="tx1"/>
                </a:solidFill>
              </a:rPr>
              <a:t>.</a:t>
            </a:r>
            <a:endParaRPr lang="en-US" dirty="0">
              <a:solidFill>
                <a:schemeClr val="tx1"/>
              </a:solidFill>
            </a:endParaRPr>
          </a:p>
        </p:txBody>
      </p:sp>
    </p:spTree>
    <p:extLst>
      <p:ext uri="{BB962C8B-B14F-4D97-AF65-F5344CB8AC3E}">
        <p14:creationId xmlns:p14="http://schemas.microsoft.com/office/powerpoint/2010/main" val="37249441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539552" y="836712"/>
            <a:ext cx="8280920" cy="5472608"/>
          </a:xfrm>
        </p:spPr>
        <p:txBody>
          <a:bodyPr/>
          <a:lstStyle/>
          <a:p>
            <a:pPr rtl="1"/>
            <a:r>
              <a:rPr lang="ar-SA" dirty="0">
                <a:solidFill>
                  <a:schemeClr val="tx1"/>
                </a:solidFill>
              </a:rPr>
              <a:t>* تستطيع الأسماك وبعض الحيوانات المائية أن تهرب عند تعرضها للتلوث الحراري المائي ولكن بعض الأصداف </a:t>
            </a:r>
            <a:r>
              <a:rPr lang="ar-SA" dirty="0" err="1">
                <a:solidFill>
                  <a:schemeClr val="tx1"/>
                </a:solidFill>
              </a:rPr>
              <a:t>واللافقريات</a:t>
            </a:r>
            <a:r>
              <a:rPr lang="ar-SA" dirty="0">
                <a:solidFill>
                  <a:schemeClr val="tx1"/>
                </a:solidFill>
              </a:rPr>
              <a:t> والرخويات لا تستطيع أن تهرب بسرعة نظراً لضعف حركتها مما يؤدي إلى موتها. كما أن هروب الأسماك من منطقة معينة يعني إفقارها بما قد يكون مورد رزق وعيش للإنسان الذي يعيش في محيطها</a:t>
            </a:r>
            <a:r>
              <a:rPr lang="ar-IQ" dirty="0">
                <a:solidFill>
                  <a:schemeClr val="tx1"/>
                </a:solidFill>
              </a:rPr>
              <a:t>.</a:t>
            </a:r>
            <a:endParaRPr lang="en-US" dirty="0">
              <a:solidFill>
                <a:schemeClr val="tx1"/>
              </a:solidFill>
            </a:endParaRPr>
          </a:p>
          <a:p>
            <a:r>
              <a:rPr lang="ar-IQ" dirty="0">
                <a:solidFill>
                  <a:schemeClr val="tx1"/>
                </a:solidFill>
              </a:rPr>
              <a:t>*</a:t>
            </a:r>
            <a:r>
              <a:rPr lang="ar-SA" dirty="0">
                <a:solidFill>
                  <a:schemeClr val="tx1"/>
                </a:solidFill>
              </a:rPr>
              <a:t>ان البرمائيات مثل الضفادع والسرطانات هي أكثر حساسية من الأسماك تجاه التلوث الحراري الذي قد يؤدي إلى هجرتها أو موتها، الأمر الذي ينعكس سلباً بدوره على الطيور التي تتغذى عليها</a:t>
            </a:r>
            <a:endParaRPr lang="en-US" dirty="0">
              <a:solidFill>
                <a:schemeClr val="tx1"/>
              </a:solidFill>
            </a:endParaRPr>
          </a:p>
          <a:p>
            <a:pPr algn="r"/>
            <a:endParaRPr lang="en-US" dirty="0">
              <a:solidFill>
                <a:schemeClr val="tx1"/>
              </a:solidFill>
            </a:endParaRPr>
          </a:p>
        </p:txBody>
      </p:sp>
    </p:spTree>
    <p:extLst>
      <p:ext uri="{BB962C8B-B14F-4D97-AF65-F5344CB8AC3E}">
        <p14:creationId xmlns:p14="http://schemas.microsoft.com/office/powerpoint/2010/main" val="11242467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683568" y="548680"/>
            <a:ext cx="7776864" cy="5544616"/>
          </a:xfrm>
        </p:spPr>
        <p:txBody>
          <a:bodyPr>
            <a:normAutofit lnSpcReduction="10000"/>
          </a:bodyPr>
          <a:lstStyle/>
          <a:p>
            <a:pPr rtl="1"/>
            <a:r>
              <a:rPr lang="ar-SA" dirty="0">
                <a:solidFill>
                  <a:schemeClr val="tx1"/>
                </a:solidFill>
              </a:rPr>
              <a:t>*يؤدي التلوث الحراري إلى تحلل الملوّثات </a:t>
            </a:r>
            <a:r>
              <a:rPr lang="ar-SA" dirty="0" err="1">
                <a:solidFill>
                  <a:schemeClr val="tx1"/>
                </a:solidFill>
              </a:rPr>
              <a:t>الأيوينية</a:t>
            </a:r>
            <a:r>
              <a:rPr lang="ar-SA" dirty="0">
                <a:solidFill>
                  <a:schemeClr val="tx1"/>
                </a:solidFill>
              </a:rPr>
              <a:t>، مثل أيون السيانيد وأيون الأمونيوم. أما الأمونيا فتشكل حالة اتزان بين جزئي الأمونيا من جهة وأيون الأمونيوم وأيون الهيدروكسيد من جهة ثانية. ولا ننسى أن جزيء الأمونيا سامٌّ جداً بالنسبة للحيوانات البحرية. ومن الأمثلة على البحيرات التي توقفت فيها الحياة المائية بحيرة أورتا في إيطاليا منذ أكثر من ستين سنة، وبحيرة إيري في أمريكا الشمالية التي يصب فيها سبعة ملايين متر مكعب من المياه المستعملة في المدن، وثلاثة ملايين من المياه الملوثة حرارياً والناتجة عن الصناعة</a:t>
            </a:r>
            <a:endParaRPr lang="en-US" dirty="0">
              <a:solidFill>
                <a:schemeClr val="tx1"/>
              </a:solidFill>
            </a:endParaRPr>
          </a:p>
          <a:p>
            <a:r>
              <a:rPr lang="en-US" dirty="0">
                <a:solidFill>
                  <a:schemeClr val="tx1"/>
                </a:solidFill>
              </a:rPr>
              <a:t> </a:t>
            </a:r>
            <a:r>
              <a:rPr lang="ar-SA" dirty="0">
                <a:solidFill>
                  <a:schemeClr val="tx1"/>
                </a:solidFill>
              </a:rPr>
              <a:t>*ومن التأثيرات الطبيعية للتلوث الحراري للماء تغير لزوجته وقدرته على الشد السطحي وعلى تذويب الغازات</a:t>
            </a:r>
            <a:endParaRPr lang="en-US" dirty="0">
              <a:solidFill>
                <a:schemeClr val="tx1"/>
              </a:solidFill>
            </a:endParaRPr>
          </a:p>
        </p:txBody>
      </p:sp>
    </p:spTree>
    <p:extLst>
      <p:ext uri="{BB962C8B-B14F-4D97-AF65-F5344CB8AC3E}">
        <p14:creationId xmlns:p14="http://schemas.microsoft.com/office/powerpoint/2010/main" val="363608773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683568" y="620688"/>
            <a:ext cx="7992888" cy="5760640"/>
          </a:xfrm>
        </p:spPr>
        <p:txBody>
          <a:bodyPr>
            <a:normAutofit lnSpcReduction="10000"/>
          </a:bodyPr>
          <a:lstStyle/>
          <a:p>
            <a:pPr algn="justLow"/>
            <a:r>
              <a:rPr lang="ar-SA" b="1" dirty="0">
                <a:solidFill>
                  <a:schemeClr val="accent6"/>
                </a:solidFill>
              </a:rPr>
              <a:t>وصولاً إلى الإنسان</a:t>
            </a:r>
            <a:r>
              <a:rPr lang="en-US" dirty="0">
                <a:solidFill>
                  <a:schemeClr val="accent6"/>
                </a:solidFill>
              </a:rPr>
              <a:t/>
            </a:r>
            <a:br>
              <a:rPr lang="en-US" dirty="0">
                <a:solidFill>
                  <a:schemeClr val="accent6"/>
                </a:solidFill>
              </a:rPr>
            </a:br>
            <a:r>
              <a:rPr lang="ar-SA" dirty="0">
                <a:solidFill>
                  <a:schemeClr val="tx1"/>
                </a:solidFill>
              </a:rPr>
              <a:t>وتمتد </a:t>
            </a:r>
            <a:r>
              <a:rPr lang="ar-IQ" dirty="0" smtClean="0">
                <a:solidFill>
                  <a:schemeClr val="tx1"/>
                </a:solidFill>
              </a:rPr>
              <a:t>اثار</a:t>
            </a:r>
            <a:r>
              <a:rPr lang="ar-SA" dirty="0" smtClean="0">
                <a:solidFill>
                  <a:schemeClr val="tx1"/>
                </a:solidFill>
              </a:rPr>
              <a:t>التلوث </a:t>
            </a:r>
            <a:r>
              <a:rPr lang="ar-SA" dirty="0">
                <a:solidFill>
                  <a:schemeClr val="tx1"/>
                </a:solidFill>
              </a:rPr>
              <a:t>الحراري للماء إلى الإنسان. وذلك ليس فقط من خلال خسارته للثروة السمكية، بل أيضاً من خلال ما يتبقى له منها. فمعروف أن الأسماك النافقة تبدأ بإفراز مادة سامة تُعرف باسم «</a:t>
            </a:r>
            <a:r>
              <a:rPr lang="ar-SA" dirty="0" err="1">
                <a:solidFill>
                  <a:schemeClr val="tx1"/>
                </a:solidFill>
              </a:rPr>
              <a:t>ديوكسين</a:t>
            </a:r>
            <a:r>
              <a:rPr lang="ar-SA" dirty="0">
                <a:solidFill>
                  <a:schemeClr val="tx1"/>
                </a:solidFill>
              </a:rPr>
              <a:t> السمك». وبعيد اصطياد السمك بوقت قليل، تكون نسبة هذا </a:t>
            </a:r>
            <a:r>
              <a:rPr lang="ar-SA" dirty="0" err="1">
                <a:solidFill>
                  <a:schemeClr val="tx1"/>
                </a:solidFill>
              </a:rPr>
              <a:t>الديوكسين</a:t>
            </a:r>
            <a:r>
              <a:rPr lang="ar-SA" dirty="0">
                <a:solidFill>
                  <a:schemeClr val="tx1"/>
                </a:solidFill>
              </a:rPr>
              <a:t> ضئيلة جداً، ولكنها تزداد بمرور الوقت، ولذا تفسد الأسماك بعد أيام قليلة من اصطيادها، أو حتى بعد يوم واحد إذا لم يتم تبريدها أو تجميدها لإبطاء فرزها لهذا </a:t>
            </a:r>
            <a:r>
              <a:rPr lang="ar-SA" dirty="0" err="1">
                <a:solidFill>
                  <a:schemeClr val="tx1"/>
                </a:solidFill>
              </a:rPr>
              <a:t>الديوكسين</a:t>
            </a:r>
            <a:r>
              <a:rPr lang="ar-SA" dirty="0">
                <a:solidFill>
                  <a:schemeClr val="tx1"/>
                </a:solidFill>
              </a:rPr>
              <a:t>. أما ارتفاع حرارة الماء بشكل ملحوظ في محيط السمكة، الذي يؤدي إلى موتها ببطء، فإنه يمنح وظائفها العضوية مزيداً من الوقت لإفراز </a:t>
            </a:r>
            <a:r>
              <a:rPr lang="ar-SA" dirty="0" err="1">
                <a:solidFill>
                  <a:schemeClr val="tx1"/>
                </a:solidFill>
              </a:rPr>
              <a:t>الديوكسين</a:t>
            </a:r>
            <a:r>
              <a:rPr lang="ar-SA" dirty="0">
                <a:solidFill>
                  <a:schemeClr val="tx1"/>
                </a:solidFill>
              </a:rPr>
              <a:t> الذي يمكن أن ينتقل إلى الإنسان لاحقا</a:t>
            </a:r>
            <a:endParaRPr lang="en-US" dirty="0">
              <a:solidFill>
                <a:schemeClr val="tx1"/>
              </a:solidFill>
            </a:endParaRPr>
          </a:p>
          <a:p>
            <a:pPr algn="justLow"/>
            <a:endParaRPr lang="en-US" dirty="0">
              <a:solidFill>
                <a:schemeClr val="tx1"/>
              </a:solidFill>
            </a:endParaRPr>
          </a:p>
        </p:txBody>
      </p:sp>
    </p:spTree>
    <p:extLst>
      <p:ext uri="{BB962C8B-B14F-4D97-AF65-F5344CB8AC3E}">
        <p14:creationId xmlns:p14="http://schemas.microsoft.com/office/powerpoint/2010/main" val="33815524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251520" y="836712"/>
            <a:ext cx="8568952" cy="4896544"/>
          </a:xfrm>
        </p:spPr>
        <p:txBody>
          <a:bodyPr>
            <a:normAutofit fontScale="47500" lnSpcReduction="20000"/>
          </a:bodyPr>
          <a:lstStyle/>
          <a:p>
            <a:pPr rtl="1">
              <a:lnSpc>
                <a:spcPct val="120000"/>
              </a:lnSpc>
            </a:pPr>
            <a:r>
              <a:rPr lang="ar-SA" sz="5100" dirty="0">
                <a:solidFill>
                  <a:srgbClr val="FF0000"/>
                </a:solidFill>
              </a:rPr>
              <a:t>2- النظام المغلق </a:t>
            </a:r>
            <a:r>
              <a:rPr lang="en-US" sz="5100" dirty="0" smtClean="0">
                <a:solidFill>
                  <a:srgbClr val="FF0000"/>
                </a:solidFill>
              </a:rPr>
              <a:t>closed system   </a:t>
            </a:r>
          </a:p>
          <a:p>
            <a:pPr rtl="1">
              <a:lnSpc>
                <a:spcPct val="120000"/>
              </a:lnSpc>
            </a:pPr>
            <a:r>
              <a:rPr lang="ar-SA" sz="5800" dirty="0">
                <a:solidFill>
                  <a:schemeClr val="tx1"/>
                </a:solidFill>
              </a:rPr>
              <a:t>ومن امثلته ابراج </a:t>
            </a:r>
            <a:r>
              <a:rPr lang="ar-SA" sz="5800" dirty="0" smtClean="0">
                <a:solidFill>
                  <a:schemeClr val="tx1"/>
                </a:solidFill>
              </a:rPr>
              <a:t>التبريد</a:t>
            </a:r>
            <a:r>
              <a:rPr lang="en-US" sz="5800" dirty="0" smtClean="0">
                <a:solidFill>
                  <a:schemeClr val="tx1"/>
                </a:solidFill>
              </a:rPr>
              <a:t>  </a:t>
            </a:r>
          </a:p>
          <a:p>
            <a:pPr rtl="1">
              <a:lnSpc>
                <a:spcPct val="120000"/>
              </a:lnSpc>
            </a:pPr>
            <a:r>
              <a:rPr lang="ar-SA" sz="5800" dirty="0" smtClean="0">
                <a:solidFill>
                  <a:schemeClr val="tx1"/>
                </a:solidFill>
              </a:rPr>
              <a:t>برج </a:t>
            </a:r>
            <a:r>
              <a:rPr lang="ar-SA" sz="5800" dirty="0">
                <a:solidFill>
                  <a:schemeClr val="tx1"/>
                </a:solidFill>
              </a:rPr>
              <a:t>التبريد هو عبارة عن برج إنشائي مغلق يتم فيه تدوير الهواء الجوي داخله ليقوم بتبريد كميات كبيرة من المياه الساخنة بواسطة التلامس المباشر. و يكون فيه ايضا خزان خارجي  في الاسفل يتجمع فيه الماء البارد بعد تبريده عند تساقطه من الرشاشات المعلقة في الاعلى داخل البرج.</a:t>
            </a:r>
            <a:endParaRPr lang="en-US" sz="5800" dirty="0">
              <a:solidFill>
                <a:schemeClr val="tx1"/>
              </a:solidFill>
            </a:endParaRPr>
          </a:p>
          <a:p>
            <a:pPr rtl="1">
              <a:lnSpc>
                <a:spcPct val="120000"/>
              </a:lnSpc>
            </a:pPr>
            <a:r>
              <a:rPr lang="ar-SA" sz="5800" dirty="0">
                <a:solidFill>
                  <a:schemeClr val="tx1"/>
                </a:solidFill>
              </a:rPr>
              <a:t>و تقوم أبراج التبريد (المستخدمة في منظومات التبريد و التكييف) بتبريد المياه الساخنة التي تضخ بمضخات من المكثفات المبردة بالماء الى ابراج التبريد و من </a:t>
            </a:r>
            <a:r>
              <a:rPr lang="ar-IQ" sz="5800" dirty="0" smtClean="0">
                <a:solidFill>
                  <a:schemeClr val="tx1"/>
                </a:solidFill>
              </a:rPr>
              <a:t>ث</a:t>
            </a:r>
            <a:r>
              <a:rPr lang="ar-SA" sz="5800" dirty="0" smtClean="0">
                <a:solidFill>
                  <a:schemeClr val="tx1"/>
                </a:solidFill>
              </a:rPr>
              <a:t>م </a:t>
            </a:r>
            <a:r>
              <a:rPr lang="ar-SA" sz="5800" dirty="0">
                <a:solidFill>
                  <a:schemeClr val="tx1"/>
                </a:solidFill>
              </a:rPr>
              <a:t>يرجع نفس الماء بعد تبريده بالبرج الى المكثف مرة اخرى.</a:t>
            </a:r>
            <a:endParaRPr lang="en-US" sz="5800" dirty="0">
              <a:solidFill>
                <a:schemeClr val="tx1"/>
              </a:solidFill>
            </a:endParaRPr>
          </a:p>
          <a:p>
            <a:pPr algn="r"/>
            <a:endParaRPr lang="en-US" dirty="0">
              <a:solidFill>
                <a:schemeClr val="tx1"/>
              </a:solidFill>
            </a:endParaRPr>
          </a:p>
        </p:txBody>
      </p:sp>
    </p:spTree>
    <p:extLst>
      <p:ext uri="{BB962C8B-B14F-4D97-AF65-F5344CB8AC3E}">
        <p14:creationId xmlns:p14="http://schemas.microsoft.com/office/powerpoint/2010/main" val="1185848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323528" y="476672"/>
            <a:ext cx="8496944" cy="5760640"/>
          </a:xfrm>
        </p:spPr>
        <p:txBody>
          <a:bodyPr>
            <a:normAutofit/>
          </a:bodyPr>
          <a:lstStyle/>
          <a:p>
            <a:pPr algn="just">
              <a:lnSpc>
                <a:spcPct val="150000"/>
              </a:lnSpc>
            </a:pPr>
            <a:r>
              <a:rPr lang="ar-SA" dirty="0">
                <a:solidFill>
                  <a:schemeClr val="tx1"/>
                </a:solidFill>
              </a:rPr>
              <a:t>مبدأ تبريد المياه في ابراج التبريد هو نفس مبدأ </a:t>
            </a:r>
            <a:r>
              <a:rPr lang="ar-SA" dirty="0" smtClean="0">
                <a:solidFill>
                  <a:schemeClr val="tx1"/>
                </a:solidFill>
              </a:rPr>
              <a:t>التبريد</a:t>
            </a:r>
            <a:r>
              <a:rPr lang="ar-IQ" dirty="0" smtClean="0">
                <a:solidFill>
                  <a:schemeClr val="tx1"/>
                </a:solidFill>
              </a:rPr>
              <a:t> </a:t>
            </a:r>
            <a:r>
              <a:rPr lang="en-GB" dirty="0">
                <a:solidFill>
                  <a:schemeClr val="tx1"/>
                </a:solidFill>
              </a:rPr>
              <a:t>Evaporative Condensers</a:t>
            </a:r>
            <a:r>
              <a:rPr lang="ar-SA" dirty="0">
                <a:solidFill>
                  <a:schemeClr val="tx1"/>
                </a:solidFill>
              </a:rPr>
              <a:t> </a:t>
            </a:r>
            <a:r>
              <a:rPr lang="ar-IQ" dirty="0" smtClean="0">
                <a:solidFill>
                  <a:schemeClr val="tx1"/>
                </a:solidFill>
              </a:rPr>
              <a:t>في </a:t>
            </a:r>
            <a:r>
              <a:rPr lang="ar-SA" dirty="0">
                <a:solidFill>
                  <a:schemeClr val="tx1"/>
                </a:solidFill>
              </a:rPr>
              <a:t>المكثفات </a:t>
            </a:r>
            <a:r>
              <a:rPr lang="ar-SA" dirty="0" err="1">
                <a:solidFill>
                  <a:schemeClr val="tx1"/>
                </a:solidFill>
              </a:rPr>
              <a:t>التبخيرية</a:t>
            </a:r>
            <a:r>
              <a:rPr lang="ar-SA" dirty="0">
                <a:solidFill>
                  <a:schemeClr val="tx1"/>
                </a:solidFill>
              </a:rPr>
              <a:t> </a:t>
            </a:r>
            <a:endParaRPr lang="ar-IQ" dirty="0" smtClean="0">
              <a:solidFill>
                <a:schemeClr val="tx1"/>
              </a:solidFill>
            </a:endParaRPr>
          </a:p>
          <a:p>
            <a:pPr algn="just">
              <a:lnSpc>
                <a:spcPct val="150000"/>
              </a:lnSpc>
            </a:pPr>
            <a:r>
              <a:rPr lang="ar-IQ" dirty="0" smtClean="0">
                <a:solidFill>
                  <a:schemeClr val="tx1"/>
                </a:solidFill>
              </a:rPr>
              <a:t> </a:t>
            </a:r>
            <a:r>
              <a:rPr lang="ar-SA" dirty="0" smtClean="0">
                <a:solidFill>
                  <a:schemeClr val="tx1"/>
                </a:solidFill>
              </a:rPr>
              <a:t>بمعنى </a:t>
            </a:r>
            <a:r>
              <a:rPr lang="ar-SA" dirty="0">
                <a:solidFill>
                  <a:schemeClr val="tx1"/>
                </a:solidFill>
              </a:rPr>
              <a:t>أن الماء الساخن يتم تبريده بواسطة التبخير ، حيث يحيط الهواء بقطرات الماء المتساقطة من الرشاشات فيتسبب بتبخير بعض من قطرات الماء فيقوم </a:t>
            </a:r>
            <a:r>
              <a:rPr lang="ar-SA" dirty="0" smtClean="0">
                <a:solidFill>
                  <a:schemeClr val="tx1"/>
                </a:solidFill>
              </a:rPr>
              <a:t>الماء </a:t>
            </a:r>
            <a:r>
              <a:rPr lang="ar-SA" dirty="0" err="1">
                <a:solidFill>
                  <a:schemeClr val="tx1"/>
                </a:solidFill>
              </a:rPr>
              <a:t>المتبخر</a:t>
            </a:r>
            <a:r>
              <a:rPr lang="ar-SA" dirty="0">
                <a:solidFill>
                  <a:schemeClr val="tx1"/>
                </a:solidFill>
              </a:rPr>
              <a:t> </a:t>
            </a:r>
            <a:r>
              <a:rPr lang="ar-SA" dirty="0" smtClean="0">
                <a:solidFill>
                  <a:schemeClr val="tx1"/>
                </a:solidFill>
              </a:rPr>
              <a:t>بامتصاص حرارة</a:t>
            </a:r>
            <a:r>
              <a:rPr lang="ar-IQ" dirty="0" smtClean="0">
                <a:solidFill>
                  <a:schemeClr val="tx1"/>
                </a:solidFill>
              </a:rPr>
              <a:t> التبخير الكامنة للماء المتبقي ويتم تجميع الماء المبرد في حوض اسفل برج التبريد والذي عندئذ يعاد تدويره الى المكثف </a:t>
            </a:r>
            <a:endParaRPr lang="en-US" dirty="0">
              <a:solidFill>
                <a:schemeClr val="tx1"/>
              </a:solidFill>
            </a:endParaRPr>
          </a:p>
        </p:txBody>
      </p:sp>
    </p:spTree>
    <p:extLst>
      <p:ext uri="{BB962C8B-B14F-4D97-AF65-F5344CB8AC3E}">
        <p14:creationId xmlns:p14="http://schemas.microsoft.com/office/powerpoint/2010/main" val="8387359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755576" y="764704"/>
            <a:ext cx="7624936" cy="5184576"/>
          </a:xfrm>
        </p:spPr>
        <p:txBody>
          <a:bodyPr>
            <a:normAutofit lnSpcReduction="10000"/>
          </a:bodyPr>
          <a:lstStyle/>
          <a:p>
            <a:pPr algn="just"/>
            <a:r>
              <a:rPr lang="ar-SA" dirty="0">
                <a:solidFill>
                  <a:schemeClr val="tx1"/>
                </a:solidFill>
              </a:rPr>
              <a:t>و الجدير بالذكر ان عملية التبخير تعتمد على درجة الحرارة الرطبة للهواء ، حجم الهواء المتدفق ، و كفاءة واجهة الهواء / الماء. فكلما انخفضت درجة الحرارة الرطبة للهواء ، فإنه يزيد امتصاص الهواء لبخار الماء و بذلك يزداد تبخر الماء و من تم تزداد سعة برج التبريد ، بينما درجة الحرارة الجافة للهواء يكون لها تأثير اقل على سعة برج التبريد لان الهواء يمتص كمية قليلة من </a:t>
            </a:r>
            <a:r>
              <a:rPr lang="ar-SA" dirty="0" smtClean="0">
                <a:solidFill>
                  <a:schemeClr val="tx1"/>
                </a:solidFill>
              </a:rPr>
              <a:t>حرارة</a:t>
            </a:r>
            <a:r>
              <a:rPr lang="ar-IQ" dirty="0" smtClean="0">
                <a:solidFill>
                  <a:schemeClr val="tx1"/>
                </a:solidFill>
              </a:rPr>
              <a:t> الماء المحسوسة</a:t>
            </a:r>
            <a:r>
              <a:rPr lang="ar-SA" dirty="0" smtClean="0">
                <a:solidFill>
                  <a:schemeClr val="tx1"/>
                </a:solidFill>
              </a:rPr>
              <a:t> </a:t>
            </a:r>
            <a:r>
              <a:rPr lang="ar-SA" dirty="0">
                <a:solidFill>
                  <a:schemeClr val="tx1"/>
                </a:solidFill>
              </a:rPr>
              <a:t>ولكن يمكن أن تزداد كمية الحرارة المحسوسة التي يمتصها الهواء عندما يزداد الفرق في درجة الحرارة الجافة بين الهواء و الماء مثل ما يحدث </a:t>
            </a:r>
            <a:r>
              <a:rPr lang="ar-SA" dirty="0" smtClean="0">
                <a:solidFill>
                  <a:schemeClr val="tx1"/>
                </a:solidFill>
              </a:rPr>
              <a:t>اثنا</a:t>
            </a:r>
            <a:r>
              <a:rPr lang="ar-IQ" dirty="0" smtClean="0">
                <a:solidFill>
                  <a:schemeClr val="tx1"/>
                </a:solidFill>
              </a:rPr>
              <a:t>ء</a:t>
            </a:r>
            <a:r>
              <a:rPr lang="ar-SA" dirty="0" smtClean="0">
                <a:solidFill>
                  <a:schemeClr val="tx1"/>
                </a:solidFill>
              </a:rPr>
              <a:t> </a:t>
            </a:r>
            <a:r>
              <a:rPr lang="ar-SA" dirty="0">
                <a:solidFill>
                  <a:schemeClr val="tx1"/>
                </a:solidFill>
              </a:rPr>
              <a:t>الطقس البارد</a:t>
            </a:r>
            <a:r>
              <a:rPr lang="ar-SA" dirty="0" smtClean="0">
                <a:solidFill>
                  <a:schemeClr val="tx1"/>
                </a:solidFill>
              </a:rPr>
              <a:t>. </a:t>
            </a:r>
            <a:r>
              <a:rPr lang="ar-SA" dirty="0"/>
              <a:t> </a:t>
            </a:r>
            <a:endParaRPr lang="en-US" dirty="0"/>
          </a:p>
        </p:txBody>
      </p:sp>
    </p:spTree>
    <p:extLst>
      <p:ext uri="{BB962C8B-B14F-4D97-AF65-F5344CB8AC3E}">
        <p14:creationId xmlns:p14="http://schemas.microsoft.com/office/powerpoint/2010/main" val="11756307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404665"/>
            <a:ext cx="7772400" cy="792087"/>
          </a:xfrm>
        </p:spPr>
        <p:txBody>
          <a:bodyPr>
            <a:normAutofit/>
          </a:bodyPr>
          <a:lstStyle/>
          <a:p>
            <a:pPr algn="r"/>
            <a:r>
              <a:rPr lang="en-US" sz="3200" dirty="0">
                <a:solidFill>
                  <a:srgbClr val="FF0000"/>
                </a:solidFill>
                <a:cs typeface="+mn-cs"/>
              </a:rPr>
              <a:t>Types of cooling </a:t>
            </a:r>
            <a:r>
              <a:rPr lang="en-US" sz="3200" dirty="0" smtClean="0">
                <a:solidFill>
                  <a:srgbClr val="FF0000"/>
                </a:solidFill>
                <a:cs typeface="+mn-cs"/>
              </a:rPr>
              <a:t>towers </a:t>
            </a:r>
            <a:r>
              <a:rPr lang="ar-SA" sz="3200" dirty="0" smtClean="0">
                <a:solidFill>
                  <a:srgbClr val="FF0000"/>
                </a:solidFill>
                <a:cs typeface="+mn-cs"/>
              </a:rPr>
              <a:t>أنواع </a:t>
            </a:r>
            <a:r>
              <a:rPr lang="ar-SA" sz="3200" dirty="0">
                <a:solidFill>
                  <a:srgbClr val="FF0000"/>
                </a:solidFill>
                <a:cs typeface="+mn-cs"/>
              </a:rPr>
              <a:t>ابراج التبريد</a:t>
            </a:r>
            <a:endParaRPr lang="en-US" sz="3200" dirty="0">
              <a:solidFill>
                <a:srgbClr val="FF0000"/>
              </a:solidFill>
              <a:cs typeface="+mn-cs"/>
            </a:endParaRPr>
          </a:p>
        </p:txBody>
      </p:sp>
      <p:sp>
        <p:nvSpPr>
          <p:cNvPr id="3" name="عنوان فرعي 2"/>
          <p:cNvSpPr>
            <a:spLocks noGrp="1"/>
          </p:cNvSpPr>
          <p:nvPr>
            <p:ph type="subTitle" idx="1"/>
          </p:nvPr>
        </p:nvSpPr>
        <p:spPr>
          <a:xfrm>
            <a:off x="107504" y="1268760"/>
            <a:ext cx="9036496" cy="5184576"/>
          </a:xfrm>
        </p:spPr>
        <p:txBody>
          <a:bodyPr>
            <a:normAutofit lnSpcReduction="10000"/>
          </a:bodyPr>
          <a:lstStyle/>
          <a:p>
            <a:pPr rtl="1"/>
            <a:r>
              <a:rPr lang="ar-SA" dirty="0">
                <a:solidFill>
                  <a:schemeClr val="tx1"/>
                </a:solidFill>
              </a:rPr>
              <a:t>تنقسم أبراج التبريد أساسا ، وفقا لطريقة تدوير </a:t>
            </a:r>
            <a:r>
              <a:rPr lang="ar-SA" dirty="0" smtClean="0">
                <a:solidFill>
                  <a:schemeClr val="tx1"/>
                </a:solidFill>
              </a:rPr>
              <a:t>الهواء</a:t>
            </a:r>
            <a:endParaRPr lang="ar-IQ" dirty="0" smtClean="0">
              <a:solidFill>
                <a:schemeClr val="tx1"/>
              </a:solidFill>
            </a:endParaRPr>
          </a:p>
          <a:p>
            <a:pPr rtl="1"/>
            <a:r>
              <a:rPr lang="ar-SA" dirty="0">
                <a:solidFill>
                  <a:schemeClr val="tx1"/>
                </a:solidFill>
              </a:rPr>
              <a:t> </a:t>
            </a:r>
            <a:r>
              <a:rPr lang="en-GB" dirty="0">
                <a:solidFill>
                  <a:schemeClr val="tx1"/>
                </a:solidFill>
              </a:rPr>
              <a:t>air circulation</a:t>
            </a:r>
            <a:r>
              <a:rPr lang="ar-SA" dirty="0">
                <a:solidFill>
                  <a:schemeClr val="tx1"/>
                </a:solidFill>
              </a:rPr>
              <a:t> إلى مجموعتين رئيسيتين هما:</a:t>
            </a:r>
            <a:endParaRPr lang="en-US" dirty="0">
              <a:solidFill>
                <a:schemeClr val="tx1"/>
              </a:solidFill>
            </a:endParaRPr>
          </a:p>
          <a:p>
            <a:pPr rtl="1"/>
            <a:r>
              <a:rPr lang="ar-SA" dirty="0">
                <a:solidFill>
                  <a:schemeClr val="tx1"/>
                </a:solidFill>
              </a:rPr>
              <a:t>1</a:t>
            </a:r>
            <a:r>
              <a:rPr lang="ar-SA" dirty="0" smtClean="0">
                <a:solidFill>
                  <a:schemeClr val="tx1"/>
                </a:solidFill>
              </a:rPr>
              <a:t>. ابراج </a:t>
            </a:r>
            <a:r>
              <a:rPr lang="ar-SA" dirty="0">
                <a:solidFill>
                  <a:schemeClr val="tx1"/>
                </a:solidFill>
              </a:rPr>
              <a:t>تبريد بتيار الهواء الطبيعي </a:t>
            </a:r>
            <a:r>
              <a:rPr lang="en-GB" dirty="0">
                <a:solidFill>
                  <a:schemeClr val="tx1"/>
                </a:solidFill>
              </a:rPr>
              <a:t>Natural draft cooling towers </a:t>
            </a:r>
            <a:r>
              <a:rPr lang="ar-SA" dirty="0">
                <a:solidFill>
                  <a:schemeClr val="tx1"/>
                </a:solidFill>
              </a:rPr>
              <a:t> </a:t>
            </a:r>
            <a:endParaRPr lang="en-US" dirty="0">
              <a:solidFill>
                <a:schemeClr val="tx1"/>
              </a:solidFill>
            </a:endParaRPr>
          </a:p>
          <a:p>
            <a:pPr rtl="1"/>
            <a:r>
              <a:rPr lang="ar-SA" dirty="0">
                <a:solidFill>
                  <a:schemeClr val="tx1"/>
                </a:solidFill>
              </a:rPr>
              <a:t>2</a:t>
            </a:r>
            <a:r>
              <a:rPr lang="ar-SA" dirty="0" smtClean="0">
                <a:solidFill>
                  <a:schemeClr val="tx1"/>
                </a:solidFill>
              </a:rPr>
              <a:t>. </a:t>
            </a:r>
            <a:r>
              <a:rPr lang="ar-SA" dirty="0">
                <a:solidFill>
                  <a:schemeClr val="tx1"/>
                </a:solidFill>
              </a:rPr>
              <a:t> </a:t>
            </a:r>
            <a:r>
              <a:rPr lang="ar-SA" dirty="0" smtClean="0">
                <a:solidFill>
                  <a:schemeClr val="tx1"/>
                </a:solidFill>
              </a:rPr>
              <a:t>ابراج </a:t>
            </a:r>
            <a:r>
              <a:rPr lang="ar-SA" dirty="0">
                <a:solidFill>
                  <a:schemeClr val="tx1"/>
                </a:solidFill>
              </a:rPr>
              <a:t>تبريد بتيار الهواء الميكانيكي </a:t>
            </a:r>
            <a:r>
              <a:rPr lang="en-GB" dirty="0">
                <a:solidFill>
                  <a:schemeClr val="tx1"/>
                </a:solidFill>
              </a:rPr>
              <a:t>Mechanical draft cooling towers </a:t>
            </a:r>
            <a:r>
              <a:rPr lang="ar-SA" dirty="0">
                <a:solidFill>
                  <a:schemeClr val="tx1"/>
                </a:solidFill>
              </a:rPr>
              <a:t> </a:t>
            </a:r>
            <a:endParaRPr lang="en-US" dirty="0">
              <a:solidFill>
                <a:schemeClr val="tx1"/>
              </a:solidFill>
            </a:endParaRPr>
          </a:p>
          <a:p>
            <a:pPr rtl="1"/>
            <a:r>
              <a:rPr lang="ar-SA" dirty="0">
                <a:solidFill>
                  <a:schemeClr val="tx1"/>
                </a:solidFill>
              </a:rPr>
              <a:t>و يتم تدوير الهواء في النوع الاول بواسطة الحمل الطبيعي ، بينما يكون تدوير الهواء في النوع الثاني اجباريا خلال البرج بواسطة مراوح.</a:t>
            </a:r>
            <a:endParaRPr lang="en-US" dirty="0">
              <a:solidFill>
                <a:schemeClr val="tx1"/>
              </a:solidFill>
            </a:endParaRPr>
          </a:p>
          <a:p>
            <a:pPr rtl="1"/>
            <a:r>
              <a:rPr lang="en-GB" dirty="0"/>
              <a:t> </a:t>
            </a:r>
            <a:endParaRPr lang="en-US" dirty="0"/>
          </a:p>
          <a:p>
            <a:pPr algn="r"/>
            <a:endParaRPr lang="en-US" dirty="0"/>
          </a:p>
        </p:txBody>
      </p:sp>
    </p:spTree>
    <p:extLst>
      <p:ext uri="{BB962C8B-B14F-4D97-AF65-F5344CB8AC3E}">
        <p14:creationId xmlns:p14="http://schemas.microsoft.com/office/powerpoint/2010/main" val="17982236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6" descr="C:\Users\enxsa26\Pictures\download (2).jpg"/>
          <p:cNvPicPr/>
          <p:nvPr/>
        </p:nvPicPr>
        <p:blipFill>
          <a:blip r:embed="rId2">
            <a:extLst>
              <a:ext uri="{28A0092B-C50C-407E-A947-70E740481C1C}">
                <a14:useLocalDpi xmlns:a14="http://schemas.microsoft.com/office/drawing/2010/main" val="0"/>
              </a:ext>
            </a:extLst>
          </a:blip>
          <a:srcRect/>
          <a:stretch>
            <a:fillRect/>
          </a:stretch>
        </p:blipFill>
        <p:spPr bwMode="auto">
          <a:xfrm>
            <a:off x="1475656" y="908720"/>
            <a:ext cx="6624736" cy="4824536"/>
          </a:xfrm>
          <a:prstGeom prst="rect">
            <a:avLst/>
          </a:prstGeom>
          <a:noFill/>
          <a:ln>
            <a:noFill/>
          </a:ln>
        </p:spPr>
      </p:pic>
    </p:spTree>
    <p:extLst>
      <p:ext uri="{BB962C8B-B14F-4D97-AF65-F5344CB8AC3E}">
        <p14:creationId xmlns:p14="http://schemas.microsoft.com/office/powerpoint/2010/main" val="1959466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5" descr="C:\Users\enxsa26\Pictures\maxresdefault.jpg"/>
          <p:cNvPicPr/>
          <p:nvPr/>
        </p:nvPicPr>
        <p:blipFill>
          <a:blip r:embed="rId2">
            <a:extLst>
              <a:ext uri="{28A0092B-C50C-407E-A947-70E740481C1C}">
                <a14:useLocalDpi xmlns:a14="http://schemas.microsoft.com/office/drawing/2010/main" val="0"/>
              </a:ext>
            </a:extLst>
          </a:blip>
          <a:srcRect/>
          <a:stretch>
            <a:fillRect/>
          </a:stretch>
        </p:blipFill>
        <p:spPr bwMode="auto">
          <a:xfrm>
            <a:off x="899592" y="836712"/>
            <a:ext cx="6696744" cy="5112568"/>
          </a:xfrm>
          <a:prstGeom prst="rect">
            <a:avLst/>
          </a:prstGeom>
          <a:noFill/>
          <a:ln>
            <a:noFill/>
          </a:ln>
        </p:spPr>
      </p:pic>
    </p:spTree>
    <p:extLst>
      <p:ext uri="{BB962C8B-B14F-4D97-AF65-F5344CB8AC3E}">
        <p14:creationId xmlns:p14="http://schemas.microsoft.com/office/powerpoint/2010/main" val="30906121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764705"/>
            <a:ext cx="7772400" cy="936103"/>
          </a:xfrm>
        </p:spPr>
        <p:txBody>
          <a:bodyPr>
            <a:normAutofit fontScale="90000"/>
          </a:bodyPr>
          <a:lstStyle/>
          <a:p>
            <a:r>
              <a:rPr lang="ar-SA" sz="3200" b="1" dirty="0">
                <a:solidFill>
                  <a:srgbClr val="FF0000"/>
                </a:solidFill>
              </a:rPr>
              <a:t>ما هي آثار التلوث الحراري على البيئة؟</a:t>
            </a:r>
            <a:r>
              <a:rPr lang="ar-SA" b="1" dirty="0">
                <a:solidFill>
                  <a:srgbClr val="FF0000"/>
                </a:solidFill>
              </a:rPr>
              <a:t> </a:t>
            </a:r>
            <a:r>
              <a:rPr lang="en-US" dirty="0"/>
              <a:t/>
            </a:r>
            <a:br>
              <a:rPr lang="en-US" dirty="0"/>
            </a:br>
            <a:endParaRPr lang="en-US" dirty="0"/>
          </a:p>
        </p:txBody>
      </p:sp>
      <p:sp>
        <p:nvSpPr>
          <p:cNvPr id="3" name="عنوان فرعي 2"/>
          <p:cNvSpPr>
            <a:spLocks noGrp="1"/>
          </p:cNvSpPr>
          <p:nvPr>
            <p:ph type="subTitle" idx="1"/>
          </p:nvPr>
        </p:nvSpPr>
        <p:spPr>
          <a:xfrm>
            <a:off x="971600" y="1556792"/>
            <a:ext cx="7632848" cy="4608512"/>
          </a:xfrm>
        </p:spPr>
        <p:txBody>
          <a:bodyPr/>
          <a:lstStyle/>
          <a:p>
            <a:r>
              <a:rPr lang="ar-SA" dirty="0">
                <a:solidFill>
                  <a:srgbClr val="FF0000"/>
                </a:solidFill>
              </a:rPr>
              <a:t>اولا: انخفاض مستويات الاوكسجين المذاب </a:t>
            </a:r>
            <a:endParaRPr lang="en-US" dirty="0">
              <a:solidFill>
                <a:srgbClr val="FF0000"/>
              </a:solidFill>
            </a:endParaRPr>
          </a:p>
          <a:p>
            <a:pPr algn="just"/>
            <a:r>
              <a:rPr lang="ar-SA" dirty="0"/>
              <a:t> </a:t>
            </a:r>
            <a:r>
              <a:rPr lang="ar-SA" dirty="0">
                <a:solidFill>
                  <a:schemeClr val="tx1"/>
                </a:solidFill>
              </a:rPr>
              <a:t>تقلل درجة الحرارة الدافئة من مستويات الأوكسجين المذاب في الماء، حيث يحتوي الماء الدافئ على كمية أقل من الأكسجين من الماء البارد، يمكن ان يؤدي الانخفاض الى حدوث اختناق للنباتات والحيوانات مثل الأسماك والبرمائيات والتي قد تؤدي إلى ظروف لا هوائية، يسمح الماء الدافئ للطحالب بالازدهار على سطح الماء، وعلى المدى الطويل يمكن أن تؤدي الطحالب المتزايدة إلى تقليل مستويات الأوكسجين في الماء</a:t>
            </a:r>
            <a:endParaRPr lang="en-US" dirty="0">
              <a:solidFill>
                <a:schemeClr val="tx1"/>
              </a:solidFill>
            </a:endParaRPr>
          </a:p>
          <a:p>
            <a:pPr algn="r"/>
            <a:endParaRPr lang="en-US" dirty="0"/>
          </a:p>
        </p:txBody>
      </p:sp>
    </p:spTree>
    <p:extLst>
      <p:ext uri="{BB962C8B-B14F-4D97-AF65-F5344CB8AC3E}">
        <p14:creationId xmlns:p14="http://schemas.microsoft.com/office/powerpoint/2010/main" val="7459626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115616" y="548680"/>
            <a:ext cx="7772400" cy="1296144"/>
          </a:xfrm>
        </p:spPr>
        <p:txBody>
          <a:bodyPr>
            <a:noAutofit/>
          </a:bodyPr>
          <a:lstStyle/>
          <a:p>
            <a:r>
              <a:rPr lang="ar-SA" sz="3200" dirty="0">
                <a:solidFill>
                  <a:srgbClr val="FF0000"/>
                </a:solidFill>
              </a:rPr>
              <a:t>ثانيا: زيادة السموم:</a:t>
            </a:r>
            <a:r>
              <a:rPr lang="en-US" sz="3200" dirty="0">
                <a:solidFill>
                  <a:schemeClr val="accent6"/>
                </a:solidFill>
              </a:rPr>
              <a:t/>
            </a:r>
            <a:br>
              <a:rPr lang="en-US" sz="3200" dirty="0">
                <a:solidFill>
                  <a:schemeClr val="accent6"/>
                </a:solidFill>
              </a:rPr>
            </a:br>
            <a:endParaRPr lang="en-US" sz="3200" dirty="0">
              <a:solidFill>
                <a:schemeClr val="accent6"/>
              </a:solidFill>
            </a:endParaRPr>
          </a:p>
        </p:txBody>
      </p:sp>
      <p:sp>
        <p:nvSpPr>
          <p:cNvPr id="3" name="عنوان فرعي 2"/>
          <p:cNvSpPr>
            <a:spLocks noGrp="1"/>
          </p:cNvSpPr>
          <p:nvPr>
            <p:ph type="subTitle" idx="1"/>
          </p:nvPr>
        </p:nvSpPr>
        <p:spPr>
          <a:xfrm>
            <a:off x="683568" y="1484784"/>
            <a:ext cx="7920880" cy="4896544"/>
          </a:xfrm>
        </p:spPr>
        <p:txBody>
          <a:bodyPr/>
          <a:lstStyle/>
          <a:p>
            <a:pPr algn="just">
              <a:lnSpc>
                <a:spcPct val="150000"/>
              </a:lnSpc>
            </a:pPr>
            <a:r>
              <a:rPr lang="ar-SA" dirty="0">
                <a:solidFill>
                  <a:schemeClr val="tx1"/>
                </a:solidFill>
              </a:rPr>
              <a:t> مع التدفق المستمر لتفريغ درجات الحرارة العالية من الصناعات هناك زيادة كبيرة في السموم التي يتم ارتجاعها في مصادر المياه، قد تحتوي هذه السموم على مواد كيميائية أو إشعاعية قد يكون لها تأثير شديد على البيئة المحلية وتجعلها عرضة للأمراض المختلفة.</a:t>
            </a:r>
            <a:endParaRPr lang="en-US" dirty="0">
              <a:solidFill>
                <a:schemeClr val="tx1"/>
              </a:solidFill>
            </a:endParaRPr>
          </a:p>
          <a:p>
            <a:pPr algn="r"/>
            <a:endParaRPr lang="en-US" dirty="0">
              <a:solidFill>
                <a:schemeClr val="tx1"/>
              </a:solidFill>
            </a:endParaRPr>
          </a:p>
        </p:txBody>
      </p:sp>
    </p:spTree>
    <p:extLst>
      <p:ext uri="{BB962C8B-B14F-4D97-AF65-F5344CB8AC3E}">
        <p14:creationId xmlns:p14="http://schemas.microsoft.com/office/powerpoint/2010/main" val="3394520748"/>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137</TotalTime>
  <Words>804</Words>
  <Application>Microsoft Office PowerPoint</Application>
  <PresentationFormat>عرض على الشاشة (3:4)‏</PresentationFormat>
  <Paragraphs>34</Paragraphs>
  <Slides>15</Slides>
  <Notes>0</Notes>
  <HiddenSlides>0</HiddenSlides>
  <MMClips>0</MMClips>
  <ScaleCrop>false</ScaleCrop>
  <HeadingPairs>
    <vt:vector size="4" baseType="variant">
      <vt:variant>
        <vt:lpstr>نسق</vt:lpstr>
      </vt:variant>
      <vt:variant>
        <vt:i4>1</vt:i4>
      </vt:variant>
      <vt:variant>
        <vt:lpstr>عناوين الشرائح</vt:lpstr>
      </vt:variant>
      <vt:variant>
        <vt:i4>15</vt:i4>
      </vt:variant>
    </vt:vector>
  </HeadingPairs>
  <TitlesOfParts>
    <vt:vector size="16" baseType="lpstr">
      <vt:lpstr>نسق Office</vt:lpstr>
      <vt:lpstr>Cooling systems in electric power plants نظم التبريد في  محطات  توليد الطاقة الكهربائية:</vt:lpstr>
      <vt:lpstr>عرض تقديمي في PowerPoint</vt:lpstr>
      <vt:lpstr>عرض تقديمي في PowerPoint</vt:lpstr>
      <vt:lpstr>عرض تقديمي في PowerPoint</vt:lpstr>
      <vt:lpstr>Types of cooling towers أنواع ابراج التبريد</vt:lpstr>
      <vt:lpstr>عرض تقديمي في PowerPoint</vt:lpstr>
      <vt:lpstr>عرض تقديمي في PowerPoint</vt:lpstr>
      <vt:lpstr>ما هي آثار التلوث الحراري على البيئة؟  </vt:lpstr>
      <vt:lpstr>ثانيا: زيادة السموم: </vt:lpstr>
      <vt:lpstr>ثالثا: فقدان التنوع البيولوجي: </vt:lpstr>
      <vt:lpstr>رابعا: يؤثر على النظم الإنجابية  </vt:lpstr>
      <vt:lpstr>عرض تقديمي في PowerPoint</vt:lpstr>
      <vt:lpstr>عرض تقديمي في PowerPoint</vt:lpstr>
      <vt:lpstr>عرض تقديمي في PowerPoint</vt:lpstr>
      <vt:lpstr>عرض تقديمي في PowerPoint</vt:lpstr>
    </vt:vector>
  </TitlesOfParts>
  <Company>Enjoy My Fine Releases.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نظم التبريد في  محطات  توليد الطاقة الكهربائية:</dc:title>
  <dc:creator>Maher</dc:creator>
  <cp:lastModifiedBy>Maher</cp:lastModifiedBy>
  <cp:revision>19</cp:revision>
  <dcterms:created xsi:type="dcterms:W3CDTF">2021-06-09T12:06:19Z</dcterms:created>
  <dcterms:modified xsi:type="dcterms:W3CDTF">2021-06-12T11:49:07Z</dcterms:modified>
</cp:coreProperties>
</file>